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890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18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5378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3643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7145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8861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0573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86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931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402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287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40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9288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983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13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779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A7C98-9A59-4734-9EEF-9460B5949810}" type="datetimeFigureOut">
              <a:rPr lang="da-DK" smtClean="0"/>
              <a:t>19-01-2026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C44A1B-53D2-4A14-9DCF-37ECC70D88D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148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53D279DC-D9B8-F8E1-CA69-BED3C1F18B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Regnskabsgennemgang</a:t>
            </a:r>
            <a:br>
              <a:rPr lang="da-DK" dirty="0"/>
            </a:br>
            <a:r>
              <a:rPr lang="da-DK" dirty="0"/>
              <a:t>2025</a:t>
            </a:r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F4BBB3CA-C27A-DF10-45B5-6ADEB84C93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KAJAKKLUBBEN PAGAJ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D1CDF36F-1ED2-8B6D-3835-DEA6F32D32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898" y="5646085"/>
            <a:ext cx="3130175" cy="109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49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67AD1-022E-6705-1A6C-D7DD3B396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8AF682-B509-3D8B-74DF-1F23252A9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439"/>
          </a:xfrm>
        </p:spPr>
        <p:txBody>
          <a:bodyPr/>
          <a:lstStyle/>
          <a:p>
            <a:endParaRPr lang="da-DK" dirty="0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689CD294-D03A-E54D-CF03-C037CB591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780" y="1524413"/>
            <a:ext cx="2819794" cy="266737"/>
          </a:xfrm>
          <a:prstGeom prst="rect">
            <a:avLst/>
          </a:prstGeom>
        </p:spPr>
      </p:pic>
      <p:pic>
        <p:nvPicPr>
          <p:cNvPr id="12" name="Pladsholder til indhold 11" descr="Et billede, der indeholder tekst, skærmbillede, nummer/tal, Font/skrifttype&#10;&#10;AI-genereret indhold kan være ukorrekt.">
            <a:extLst>
              <a:ext uri="{FF2B5EF4-FFF2-40B4-BE49-F238E27FC236}">
                <a16:creationId xmlns:a16="http://schemas.microsoft.com/office/drawing/2014/main" id="{3EE2224E-2498-3B6A-D789-80AF31A148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75174" y="1939524"/>
            <a:ext cx="6571400" cy="479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927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C0E21-9F54-DC6C-ABD3-759E64609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leboble: rektangel med afrundede hjørner 5">
            <a:extLst>
              <a:ext uri="{FF2B5EF4-FFF2-40B4-BE49-F238E27FC236}">
                <a16:creationId xmlns:a16="http://schemas.microsoft.com/office/drawing/2014/main" id="{998DD78B-B489-243C-183C-0C5C3DB8DBCE}"/>
              </a:ext>
            </a:extLst>
          </p:cNvPr>
          <p:cNvSpPr/>
          <p:nvPr/>
        </p:nvSpPr>
        <p:spPr>
          <a:xfrm>
            <a:off x="7619524" y="411983"/>
            <a:ext cx="4352925" cy="6310364"/>
          </a:xfrm>
          <a:prstGeom prst="wedgeRoundRectCallout">
            <a:avLst>
              <a:gd name="adj1" fmla="val -59720"/>
              <a:gd name="adj2" fmla="val -22826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/>
              <a:t>Der budgetteres med et underskud på 62.000 kr.</a:t>
            </a:r>
          </a:p>
          <a:p>
            <a:endParaRPr lang="da-DK" dirty="0"/>
          </a:p>
          <a:p>
            <a:r>
              <a:rPr lang="da-DK" dirty="0"/>
              <a:t>Det er reelt et likviditetsmæssigt overskud på ca. 20.000 kr., da afskrivninger på 85.000 kr. ikke påvirker vores kassebeholdning.</a:t>
            </a:r>
          </a:p>
          <a:p>
            <a:endParaRPr lang="da-DK" dirty="0"/>
          </a:p>
          <a:p>
            <a:r>
              <a:rPr lang="da-DK" dirty="0"/>
              <a:t>Det understreger fortsat vigtigheden i, at vi får gjort noget ved vores sponsorarbejde / fondsansøgninger.  </a:t>
            </a:r>
          </a:p>
          <a:p>
            <a:endParaRPr lang="da-DK" dirty="0"/>
          </a:p>
          <a:p>
            <a:r>
              <a:rPr lang="da-DK" dirty="0"/>
              <a:t>Udbytte af dette arbejde skal give midler til fornyelse af vores materiel som i 2025.</a:t>
            </a:r>
          </a:p>
          <a:p>
            <a:endParaRPr lang="da-DK" dirty="0"/>
          </a:p>
          <a:p>
            <a:r>
              <a:rPr lang="da-DK" dirty="0"/>
              <a:t>I 2026 har vi allerede købt to nye kajakker:</a:t>
            </a:r>
          </a:p>
          <a:p>
            <a:pPr marL="285750" indent="-285750">
              <a:buFontTx/>
              <a:buChar char="-"/>
            </a:pPr>
            <a:r>
              <a:rPr lang="da-DK" dirty="0"/>
              <a:t>Turkajak i </a:t>
            </a:r>
            <a:r>
              <a:rPr lang="da-DK" dirty="0" err="1"/>
              <a:t>A-klassen</a:t>
            </a:r>
            <a:endParaRPr lang="da-DK" dirty="0"/>
          </a:p>
          <a:p>
            <a:pPr marL="285750" indent="-285750">
              <a:buFontTx/>
              <a:buChar char="-"/>
            </a:pPr>
            <a:r>
              <a:rPr lang="da-DK" dirty="0"/>
              <a:t>Havkajak i ”small-klassen”</a:t>
            </a:r>
          </a:p>
        </p:txBody>
      </p:sp>
      <p:pic>
        <p:nvPicPr>
          <p:cNvPr id="5" name="Billede 4" descr="Et billede, der indeholder tekst, skærmbillede, Font/skrifttype, linje/række&#10;&#10;AI-genereret indhold kan være ukorrekt.">
            <a:extLst>
              <a:ext uri="{FF2B5EF4-FFF2-40B4-BE49-F238E27FC236}">
                <a16:creationId xmlns:a16="http://schemas.microsoft.com/office/drawing/2014/main" id="{86CE21B2-C21A-1B09-C774-F96D82C9C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07" y="997366"/>
            <a:ext cx="6668431" cy="128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83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2B748F-7535-07F6-919E-9A8F6804E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Kontingent-satser for 2027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A03F3F-B120-9E5D-C480-CAF01FBE9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Fra bestyrelsens side lægger vi op til stigning på 2,5%</a:t>
            </a:r>
          </a:p>
          <a:p>
            <a:endParaRPr lang="da-DK" dirty="0"/>
          </a:p>
          <a:p>
            <a:r>
              <a:rPr lang="da-DK" dirty="0"/>
              <a:t>Dvs. senior-kontingent bliver på 2.255 kr. fra 2.200</a:t>
            </a:r>
          </a:p>
          <a:p>
            <a:r>
              <a:rPr lang="da-DK" dirty="0"/>
              <a:t>Ungdom 1.560 kr. fra 1.520 kr.</a:t>
            </a:r>
          </a:p>
          <a:p>
            <a:r>
              <a:rPr lang="da-DK" dirty="0" err="1"/>
              <a:t>Søbadere</a:t>
            </a:r>
            <a:r>
              <a:rPr lang="da-DK" dirty="0"/>
              <a:t> på 725 kr. fra 705 kr.</a:t>
            </a:r>
          </a:p>
        </p:txBody>
      </p:sp>
    </p:spTree>
    <p:extLst>
      <p:ext uri="{BB962C8B-B14F-4D97-AF65-F5344CB8AC3E}">
        <p14:creationId xmlns:p14="http://schemas.microsoft.com/office/powerpoint/2010/main" val="429417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84790B-85BB-E151-7769-F48FCE6EC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3983"/>
            <a:ext cx="8596668" cy="998245"/>
          </a:xfrm>
        </p:spPr>
        <p:txBody>
          <a:bodyPr/>
          <a:lstStyle/>
          <a:p>
            <a:r>
              <a:rPr lang="da-DK" dirty="0"/>
              <a:t>Resultatopgørelse 2025</a:t>
            </a:r>
          </a:p>
        </p:txBody>
      </p:sp>
      <p:pic>
        <p:nvPicPr>
          <p:cNvPr id="7" name="Pladsholder til indhold 6" descr="Et billede, der indeholder tekst, skærmbillede, nummer/tal, Font/skrifttype&#10;&#10;AI-genereret indhold kan være ukorrekt.">
            <a:extLst>
              <a:ext uri="{FF2B5EF4-FFF2-40B4-BE49-F238E27FC236}">
                <a16:creationId xmlns:a16="http://schemas.microsoft.com/office/drawing/2014/main" id="{31AE5DFF-69E0-477B-566C-AE72074547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185018"/>
            <a:ext cx="5609080" cy="5387796"/>
          </a:xfrm>
          <a:prstGeom prst="rect">
            <a:avLst/>
          </a:prstGeom>
        </p:spPr>
      </p:pic>
      <p:pic>
        <p:nvPicPr>
          <p:cNvPr id="4" name="Billede 3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18B9FDD9-BF2E-2D76-A609-BCCFCD067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7795" y="3878916"/>
            <a:ext cx="4503576" cy="1561345"/>
          </a:xfrm>
          <a:prstGeom prst="rect">
            <a:avLst/>
          </a:prstGeom>
        </p:spPr>
      </p:pic>
      <p:pic>
        <p:nvPicPr>
          <p:cNvPr id="6" name="Billede 5" descr="Et billede, der indeholder tekst, skærmbillede, Font/skrifttype, linje/række&#10;&#10;AI-genereret indhold kan være ukorrekt.">
            <a:extLst>
              <a:ext uri="{FF2B5EF4-FFF2-40B4-BE49-F238E27FC236}">
                <a16:creationId xmlns:a16="http://schemas.microsoft.com/office/drawing/2014/main" id="{95C23525-6C28-F214-A46B-0807D597B6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7795" y="5512805"/>
            <a:ext cx="4503576" cy="80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16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1AF6B753-ED36-B979-DD83-6BD7948B52AF}"/>
              </a:ext>
            </a:extLst>
          </p:cNvPr>
          <p:cNvCxnSpPr>
            <a:cxnSpLocks/>
          </p:cNvCxnSpPr>
          <p:nvPr/>
        </p:nvCxnSpPr>
        <p:spPr>
          <a:xfrm>
            <a:off x="6102220" y="1864971"/>
            <a:ext cx="472751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Lige pilforbindelse 21">
            <a:extLst>
              <a:ext uri="{FF2B5EF4-FFF2-40B4-BE49-F238E27FC236}">
                <a16:creationId xmlns:a16="http://schemas.microsoft.com/office/drawing/2014/main" id="{0C3526D4-6C39-65C2-9F4E-100DE52862B0}"/>
              </a:ext>
            </a:extLst>
          </p:cNvPr>
          <p:cNvCxnSpPr>
            <a:cxnSpLocks/>
          </p:cNvCxnSpPr>
          <p:nvPr/>
        </p:nvCxnSpPr>
        <p:spPr>
          <a:xfrm flipV="1">
            <a:off x="6021355" y="4180114"/>
            <a:ext cx="547396" cy="1270923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ge pilforbindelse 23">
            <a:extLst>
              <a:ext uri="{FF2B5EF4-FFF2-40B4-BE49-F238E27FC236}">
                <a16:creationId xmlns:a16="http://schemas.microsoft.com/office/drawing/2014/main" id="{208D7D57-B8BB-AAE1-0463-2F3A4207E763}"/>
              </a:ext>
            </a:extLst>
          </p:cNvPr>
          <p:cNvCxnSpPr>
            <a:cxnSpLocks/>
          </p:cNvCxnSpPr>
          <p:nvPr/>
        </p:nvCxnSpPr>
        <p:spPr>
          <a:xfrm>
            <a:off x="6021355" y="5660974"/>
            <a:ext cx="472751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lede 2" descr="Et billede, der indeholder tekst, skærmbillede, nummer/tal, Font/skrifttype&#10;&#10;AI-genereret indhold kan være ukorrekt.">
            <a:extLst>
              <a:ext uri="{FF2B5EF4-FFF2-40B4-BE49-F238E27FC236}">
                <a16:creationId xmlns:a16="http://schemas.microsoft.com/office/drawing/2014/main" id="{03827193-2B7B-1580-64E8-FED19795B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261" y="1376039"/>
            <a:ext cx="5553489" cy="4996930"/>
          </a:xfrm>
          <a:prstGeom prst="rect">
            <a:avLst/>
          </a:prstGeom>
        </p:spPr>
      </p:pic>
      <p:pic>
        <p:nvPicPr>
          <p:cNvPr id="5" name="Billede 4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4B24AEFF-9A38-5A2D-5856-303770148A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5604" y="1227166"/>
            <a:ext cx="4677428" cy="1514686"/>
          </a:xfrm>
          <a:prstGeom prst="rect">
            <a:avLst/>
          </a:prstGeom>
        </p:spPr>
      </p:pic>
      <p:pic>
        <p:nvPicPr>
          <p:cNvPr id="7" name="Billede 6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94A420EA-EAA0-3033-3C57-C3BB35FF32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1315" y="3070095"/>
            <a:ext cx="5009576" cy="1675004"/>
          </a:xfrm>
          <a:prstGeom prst="rect">
            <a:avLst/>
          </a:prstGeom>
        </p:spPr>
      </p:pic>
      <p:pic>
        <p:nvPicPr>
          <p:cNvPr id="10" name="Billede 9" descr="Et billede, der indeholder tekst, skærmbillede, Font/skrifttype, linje/række&#10;&#10;AI-genereret indhold kan være ukorrekt.">
            <a:extLst>
              <a:ext uri="{FF2B5EF4-FFF2-40B4-BE49-F238E27FC236}">
                <a16:creationId xmlns:a16="http://schemas.microsoft.com/office/drawing/2014/main" id="{1DEE1232-681A-BA70-A1EC-ADCC9E9336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1315" y="5073342"/>
            <a:ext cx="4706007" cy="115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93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D1CFB-2CC5-EC66-AB9E-F3F1E7E91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230EF4-D0FD-DC2C-30DC-8DA59624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439"/>
          </a:xfrm>
        </p:spPr>
        <p:txBody>
          <a:bodyPr/>
          <a:lstStyle/>
          <a:p>
            <a:endParaRPr lang="da-DK" dirty="0"/>
          </a:p>
        </p:txBody>
      </p: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A025BBC0-0BCE-DF30-3A04-B96E84421BE7}"/>
              </a:ext>
            </a:extLst>
          </p:cNvPr>
          <p:cNvCxnSpPr>
            <a:cxnSpLocks/>
          </p:cNvCxnSpPr>
          <p:nvPr/>
        </p:nvCxnSpPr>
        <p:spPr>
          <a:xfrm>
            <a:off x="6629206" y="2813004"/>
            <a:ext cx="574027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felt 8">
            <a:extLst>
              <a:ext uri="{FF2B5EF4-FFF2-40B4-BE49-F238E27FC236}">
                <a16:creationId xmlns:a16="http://schemas.microsoft.com/office/drawing/2014/main" id="{B8DEF8DA-31FD-9245-CD4D-B1F001CF5D62}"/>
              </a:ext>
            </a:extLst>
          </p:cNvPr>
          <p:cNvSpPr txBox="1"/>
          <p:nvPr/>
        </p:nvSpPr>
        <p:spPr>
          <a:xfrm>
            <a:off x="7455159" y="2491273"/>
            <a:ext cx="40595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Samlede forsikringsudgifter – efter kommunalt tilskud:</a:t>
            </a:r>
          </a:p>
          <a:p>
            <a:r>
              <a:rPr lang="da-DK" sz="1200" dirty="0"/>
              <a:t>2023: 34.700 </a:t>
            </a:r>
            <a:r>
              <a:rPr lang="da-DK" sz="1200" dirty="0" err="1"/>
              <a:t>kr</a:t>
            </a:r>
            <a:endParaRPr lang="da-DK" sz="1200" dirty="0"/>
          </a:p>
          <a:p>
            <a:r>
              <a:rPr lang="da-DK" sz="1200" dirty="0"/>
              <a:t>2024: 27.800 kr. – modtaget for meget i tilskud! Reelt burde det have været 34.470 kr.</a:t>
            </a:r>
          </a:p>
          <a:p>
            <a:r>
              <a:rPr lang="da-DK" sz="1200" dirty="0"/>
              <a:t>2025: 38.118 kr. – inkl. Stigning pga. ny kajak-garage</a:t>
            </a:r>
          </a:p>
        </p:txBody>
      </p:sp>
      <p:pic>
        <p:nvPicPr>
          <p:cNvPr id="11" name="Pladsholder til indhold 10" descr="Et billede, der indeholder tekst, skærmbillede, nummer/tal, Font/skrifttype&#10;&#10;AI-genereret indhold kan være ukorrekt.">
            <a:extLst>
              <a:ext uri="{FF2B5EF4-FFF2-40B4-BE49-F238E27FC236}">
                <a16:creationId xmlns:a16="http://schemas.microsoft.com/office/drawing/2014/main" id="{2C5532FE-FED8-D7C5-2BCE-1C612CED64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6004" y="2094447"/>
            <a:ext cx="5732614" cy="3671871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F167F5EC-8871-9462-A710-5B1917A298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9931" y="1780152"/>
            <a:ext cx="2238687" cy="31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73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4D3F6-DE6A-54ED-F852-A460248F1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3A998E-7807-85B5-10AC-E277E997E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439"/>
          </a:xfrm>
        </p:spPr>
        <p:txBody>
          <a:bodyPr/>
          <a:lstStyle/>
          <a:p>
            <a:endParaRPr lang="da-DK" dirty="0"/>
          </a:p>
        </p:txBody>
      </p:sp>
      <p:pic>
        <p:nvPicPr>
          <p:cNvPr id="6" name="Pladsholder til indhold 5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7381AD0F-8D8F-8786-CF31-6F9D0132DB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2283277"/>
            <a:ext cx="5708198" cy="1906886"/>
          </a:xfrm>
          <a:prstGeom prst="rect">
            <a:avLst/>
          </a:prstGeom>
        </p:spPr>
      </p:pic>
      <p:pic>
        <p:nvPicPr>
          <p:cNvPr id="10" name="Billede 9" descr="Et billede, der indeholder tekst, skærmbillede, Font/skrifttype, linje/række&#10;&#10;AI-genereret indhold kan være ukorrekt.">
            <a:extLst>
              <a:ext uri="{FF2B5EF4-FFF2-40B4-BE49-F238E27FC236}">
                <a16:creationId xmlns:a16="http://schemas.microsoft.com/office/drawing/2014/main" id="{69FF1484-26B0-7118-1DEB-33D900303C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0554" y="2238210"/>
            <a:ext cx="4333012" cy="937070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B22B3C-32E9-74FA-A383-4F255300E861}"/>
              </a:ext>
            </a:extLst>
          </p:cNvPr>
          <p:cNvSpPr txBox="1"/>
          <p:nvPr/>
        </p:nvSpPr>
        <p:spPr>
          <a:xfrm>
            <a:off x="7455159" y="3381270"/>
            <a:ext cx="4398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Ekstra ordinær udgift vedrører for meget modtaget tilskud på </a:t>
            </a:r>
            <a:r>
              <a:rPr lang="da-DK" sz="1200" dirty="0" err="1"/>
              <a:t>løsøre-forsikring</a:t>
            </a:r>
            <a:r>
              <a:rPr lang="da-DK" sz="1200" dirty="0"/>
              <a:t> i 2024 fra Holstebro Kommune.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BEBA4388-F30A-8A44-0F4A-65F56BB127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845" y="1907101"/>
            <a:ext cx="2238687" cy="31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815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86E4D-BCC3-E0A6-C53B-59998857B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83F1A9-B7D9-1E54-CA6B-8DCAB7AE2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439"/>
          </a:xfrm>
        </p:spPr>
        <p:txBody>
          <a:bodyPr/>
          <a:lstStyle/>
          <a:p>
            <a:r>
              <a:rPr lang="da-DK" dirty="0"/>
              <a:t>Balance pr. 31.12.2025</a:t>
            </a:r>
          </a:p>
        </p:txBody>
      </p:sp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5F50C084-B8C8-909A-7A4A-0149CEFC82CC}"/>
              </a:ext>
            </a:extLst>
          </p:cNvPr>
          <p:cNvCxnSpPr>
            <a:cxnSpLocks/>
          </p:cNvCxnSpPr>
          <p:nvPr/>
        </p:nvCxnSpPr>
        <p:spPr>
          <a:xfrm>
            <a:off x="5808986" y="5178673"/>
            <a:ext cx="574027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ladsholder til indhold 10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961CA588-6DEB-5067-A7AE-83A4359D56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834347"/>
            <a:ext cx="5024726" cy="3716744"/>
          </a:xfrm>
          <a:prstGeom prst="rect">
            <a:avLst/>
          </a:prstGeom>
        </p:spPr>
      </p:pic>
      <p:pic>
        <p:nvPicPr>
          <p:cNvPr id="17" name="Billede 16" descr="Et billede, der indeholder tekst, skærmbillede, Font/skrifttype, linje/række&#10;&#10;AI-genereret indhold kan være ukorrekt.">
            <a:extLst>
              <a:ext uri="{FF2B5EF4-FFF2-40B4-BE49-F238E27FC236}">
                <a16:creationId xmlns:a16="http://schemas.microsoft.com/office/drawing/2014/main" id="{E39CA240-CE57-77A9-EB44-87083E363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939" y="4535495"/>
            <a:ext cx="5496692" cy="1143160"/>
          </a:xfrm>
          <a:prstGeom prst="rect">
            <a:avLst/>
          </a:prstGeo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36407D3D-1AE4-EA83-D8FE-9613DA876C9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4945"/>
          <a:stretch>
            <a:fillRect/>
          </a:stretch>
        </p:blipFill>
        <p:spPr>
          <a:xfrm>
            <a:off x="4288424" y="1448010"/>
            <a:ext cx="1300614" cy="33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61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E38FB-4D96-99AF-3B74-B1F653F06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43D5A8-2A89-DED8-4762-8C7FA803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439"/>
          </a:xfrm>
        </p:spPr>
        <p:txBody>
          <a:bodyPr/>
          <a:lstStyle/>
          <a:p>
            <a:endParaRPr lang="da-DK" dirty="0"/>
          </a:p>
        </p:txBody>
      </p:sp>
      <p:pic>
        <p:nvPicPr>
          <p:cNvPr id="6" name="Pladsholder til indhold 5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EC158D93-8FBF-C5A9-1DB0-C84A4B63C1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8124" y="2249738"/>
            <a:ext cx="5217876" cy="4219557"/>
          </a:xfrm>
          <a:prstGeom prst="rect">
            <a:avLst/>
          </a:prstGeo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BDDAA664-FD81-CF6F-7B8C-6CC4D5D86A1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4945"/>
          <a:stretch>
            <a:fillRect/>
          </a:stretch>
        </p:blipFill>
        <p:spPr>
          <a:xfrm>
            <a:off x="4652318" y="1917998"/>
            <a:ext cx="1300614" cy="33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074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B777C-DC22-0727-FFEA-EA09CD119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D174B8-1F69-456A-7747-685108C4D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439"/>
          </a:xfrm>
        </p:spPr>
        <p:txBody>
          <a:bodyPr>
            <a:normAutofit/>
          </a:bodyPr>
          <a:lstStyle/>
          <a:p>
            <a:r>
              <a:rPr lang="da-DK" sz="4000" dirty="0"/>
              <a:t>Budget for 2026</a:t>
            </a:r>
          </a:p>
        </p:txBody>
      </p:sp>
      <p:pic>
        <p:nvPicPr>
          <p:cNvPr id="7" name="Billede 6" descr="Et billede, der indeholder tekst, nummer/tal, skærmbillede, Font/skrifttype&#10;&#10;AI-genereret indhold kan være ukorrekt.">
            <a:extLst>
              <a:ext uri="{FF2B5EF4-FFF2-40B4-BE49-F238E27FC236}">
                <a16:creationId xmlns:a16="http://schemas.microsoft.com/office/drawing/2014/main" id="{A3261060-E6FB-1889-C16D-A0414CBD7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575" y="1376039"/>
            <a:ext cx="6978850" cy="5206318"/>
          </a:xfrm>
          <a:prstGeom prst="rect">
            <a:avLst/>
          </a:prstGeom>
        </p:spPr>
      </p:pic>
      <p:sp>
        <p:nvSpPr>
          <p:cNvPr id="8" name="Taleboble: rektangel med afrundede hjørner 7">
            <a:extLst>
              <a:ext uri="{FF2B5EF4-FFF2-40B4-BE49-F238E27FC236}">
                <a16:creationId xmlns:a16="http://schemas.microsoft.com/office/drawing/2014/main" id="{DCEDD445-D5CA-3A5D-8571-0EE4CB7AE3FD}"/>
              </a:ext>
            </a:extLst>
          </p:cNvPr>
          <p:cNvSpPr/>
          <p:nvPr/>
        </p:nvSpPr>
        <p:spPr>
          <a:xfrm>
            <a:off x="7579331" y="4411227"/>
            <a:ext cx="4352925" cy="1628462"/>
          </a:xfrm>
          <a:prstGeom prst="wedgeRoundRectCallout">
            <a:avLst>
              <a:gd name="adj1" fmla="val -60644"/>
              <a:gd name="adj2" fmla="val -19053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/>
              <a:t>Aftale om sponsorindtægter fra:</a:t>
            </a:r>
          </a:p>
          <a:p>
            <a:pPr marL="285750" indent="-285750">
              <a:buFontTx/>
              <a:buChar char="-"/>
            </a:pPr>
            <a:r>
              <a:rPr lang="da-DK" dirty="0"/>
              <a:t>Ringkjøbing Landbobank</a:t>
            </a:r>
          </a:p>
          <a:p>
            <a:pPr marL="285750" indent="-285750">
              <a:buFontTx/>
              <a:buChar char="-"/>
            </a:pPr>
            <a:r>
              <a:rPr lang="da-DK" dirty="0"/>
              <a:t>TCM-Group</a:t>
            </a:r>
          </a:p>
          <a:p>
            <a:pPr marL="285750" indent="-285750">
              <a:buFontTx/>
              <a:buChar char="-"/>
            </a:pPr>
            <a:r>
              <a:rPr lang="da-DK" dirty="0"/>
              <a:t>Sparekassen Thy</a:t>
            </a:r>
          </a:p>
          <a:p>
            <a:pPr marL="285750" indent="-285750">
              <a:buFontTx/>
              <a:buChar char="-"/>
            </a:pPr>
            <a:r>
              <a:rPr lang="da-DK" dirty="0"/>
              <a:t>Birn Jernstøberi</a:t>
            </a:r>
          </a:p>
        </p:txBody>
      </p:sp>
    </p:spTree>
    <p:extLst>
      <p:ext uri="{BB962C8B-B14F-4D97-AF65-F5344CB8AC3E}">
        <p14:creationId xmlns:p14="http://schemas.microsoft.com/office/powerpoint/2010/main" val="22654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FA12E-2387-5705-3EA8-CEF049D8C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828E6E-424E-4D79-4B18-5BE7F59E6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439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8" name="Højre klammeparentes 7">
            <a:extLst>
              <a:ext uri="{FF2B5EF4-FFF2-40B4-BE49-F238E27FC236}">
                <a16:creationId xmlns:a16="http://schemas.microsoft.com/office/drawing/2014/main" id="{051B8BAF-E67B-4952-57B8-1FFE2B1CFF0C}"/>
              </a:ext>
            </a:extLst>
          </p:cNvPr>
          <p:cNvSpPr/>
          <p:nvPr/>
        </p:nvSpPr>
        <p:spPr>
          <a:xfrm>
            <a:off x="6096000" y="5481960"/>
            <a:ext cx="323850" cy="76644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85D11873-CEDD-54E4-41D1-11087C39D4EA}"/>
              </a:ext>
            </a:extLst>
          </p:cNvPr>
          <p:cNvCxnSpPr>
            <a:cxnSpLocks/>
          </p:cNvCxnSpPr>
          <p:nvPr/>
        </p:nvCxnSpPr>
        <p:spPr>
          <a:xfrm>
            <a:off x="6250493" y="2165050"/>
            <a:ext cx="490904" cy="0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Billede 11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5F002BAB-D641-78C7-B88C-8FE444DE8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3256" y="5044278"/>
            <a:ext cx="5526344" cy="1427869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69C1256C-B05D-E960-7269-88AF3542F6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0972" y="2031616"/>
            <a:ext cx="4906060" cy="447737"/>
          </a:xfrm>
          <a:prstGeom prst="rect">
            <a:avLst/>
          </a:prstGeom>
        </p:spPr>
      </p:pic>
      <p:pic>
        <p:nvPicPr>
          <p:cNvPr id="7" name="Pladsholder til indhold 6" descr="Et billede, der indeholder tekst, skærmbillede, nummer/tal, Parallel&#10;&#10;AI-genereret indhold kan være ukorrekt.">
            <a:extLst>
              <a:ext uri="{FF2B5EF4-FFF2-40B4-BE49-F238E27FC236}">
                <a16:creationId xmlns:a16="http://schemas.microsoft.com/office/drawing/2014/main" id="{2E1E71DA-CA92-2890-E6F4-43AB721849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96154" y="1637881"/>
            <a:ext cx="5320271" cy="497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821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210</TotalTime>
  <Words>210</Words>
  <Application>Microsoft Office PowerPoint</Application>
  <PresentationFormat>Widescreen</PresentationFormat>
  <Paragraphs>32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Regnskabsgennemgang 2025</vt:lpstr>
      <vt:lpstr>Resultatopgørelse 2025</vt:lpstr>
      <vt:lpstr>PowerPoint-præsentation</vt:lpstr>
      <vt:lpstr>PowerPoint-præsentation</vt:lpstr>
      <vt:lpstr>PowerPoint-præsentation</vt:lpstr>
      <vt:lpstr>Balance pr. 31.12.2025</vt:lpstr>
      <vt:lpstr>PowerPoint-præsentation</vt:lpstr>
      <vt:lpstr>Budget for 2026</vt:lpstr>
      <vt:lpstr>PowerPoint-præsentation</vt:lpstr>
      <vt:lpstr>PowerPoint-præsentation</vt:lpstr>
      <vt:lpstr>PowerPoint-præsentation</vt:lpstr>
      <vt:lpstr>Kontingent-satser for 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Regnskabsgennemgang 2023</dc:title>
  <dc:creator>Peter Riis Jacobsen</dc:creator>
  <cp:lastModifiedBy>Peter Riis Jacobsen</cp:lastModifiedBy>
  <cp:revision>11</cp:revision>
  <dcterms:created xsi:type="dcterms:W3CDTF">2024-02-18T10:46:13Z</dcterms:created>
  <dcterms:modified xsi:type="dcterms:W3CDTF">2026-01-19T19:39:43Z</dcterms:modified>
</cp:coreProperties>
</file>